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321" cy="497280"/>
          </a:xfrm>
          <a:prstGeom prst="rect">
            <a:avLst/>
          </a:prstGeom>
        </p:spPr>
        <p:txBody>
          <a:bodyPr vert="horz" lIns="89813" tIns="44906" rIns="89813" bIns="449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26" y="0"/>
            <a:ext cx="2949320" cy="497280"/>
          </a:xfrm>
          <a:prstGeom prst="rect">
            <a:avLst/>
          </a:prstGeom>
        </p:spPr>
        <p:txBody>
          <a:bodyPr vert="horz" lIns="89813" tIns="44906" rIns="89813" bIns="44906" rtlCol="0"/>
          <a:lstStyle>
            <a:lvl1pPr algn="r">
              <a:defRPr sz="1200"/>
            </a:lvl1pPr>
          </a:lstStyle>
          <a:p>
            <a:fld id="{988633A7-5E06-4654-B087-7C786CD9548F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13" tIns="44906" rIns="89813" bIns="449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4" y="4721031"/>
            <a:ext cx="5446692" cy="4472389"/>
          </a:xfrm>
          <a:prstGeom prst="rect">
            <a:avLst/>
          </a:prstGeom>
        </p:spPr>
        <p:txBody>
          <a:bodyPr vert="horz" lIns="89813" tIns="44906" rIns="89813" bIns="4490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496"/>
            <a:ext cx="2949321" cy="497280"/>
          </a:xfrm>
          <a:prstGeom prst="rect">
            <a:avLst/>
          </a:prstGeom>
        </p:spPr>
        <p:txBody>
          <a:bodyPr vert="horz" lIns="89813" tIns="44906" rIns="89813" bIns="449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26" y="9440496"/>
            <a:ext cx="2949320" cy="497280"/>
          </a:xfrm>
          <a:prstGeom prst="rect">
            <a:avLst/>
          </a:prstGeom>
        </p:spPr>
        <p:txBody>
          <a:bodyPr vert="horz" lIns="89813" tIns="44906" rIns="89813" bIns="44906" rtlCol="0" anchor="b"/>
          <a:lstStyle>
            <a:lvl1pPr algn="r">
              <a:defRPr sz="1200"/>
            </a:lvl1pPr>
          </a:lstStyle>
          <a:p>
            <a:fld id="{83EB3554-763D-4A10-83AC-014C6C9EE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57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3554-763D-4A10-83AC-014C6C9EE9D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14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3554-763D-4A10-83AC-014C6C9EE9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3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1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68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18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50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05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86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1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39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59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34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BFAC-F8B4-4B65-9427-381445F27B54}" type="datetimeFigureOut">
              <a:rPr kumimoji="1" lang="ja-JP" altLang="en-US" smtClean="0"/>
              <a:t>2015/11/20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26ED-3A90-4BB2-9A29-30FF997FB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23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.emf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mailto:melon@miyagi.jpn.org" TargetMode="Externa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8621">
            <a:off x="237198" y="-556069"/>
            <a:ext cx="7265568" cy="544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melon07\AppData\Local\Microsoft\Windows\Temporary Internet Files\Content.IE5\WZNR13IS\MC9003831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373" y="241672"/>
            <a:ext cx="1612775" cy="205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220072" y="2364207"/>
            <a:ext cx="3744416" cy="27392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■スケジュール</a:t>
            </a:r>
            <a:endParaRPr lang="en-US" altLang="ja-JP" sz="900" dirty="0"/>
          </a:p>
          <a:p>
            <a:r>
              <a:rPr lang="ja-JP" altLang="en-US" sz="1400" dirty="0" smtClean="0"/>
              <a:t> </a:t>
            </a:r>
            <a:r>
              <a:rPr lang="ja-JP" altLang="en-US" sz="1200" dirty="0"/>
              <a:t>　</a:t>
            </a:r>
            <a:r>
              <a:rPr lang="en-US" altLang="ja-JP" sz="1200" dirty="0" smtClean="0"/>
              <a:t>17</a:t>
            </a:r>
            <a:r>
              <a:rPr lang="ja-JP" altLang="en-US" sz="1200" dirty="0" smtClean="0"/>
              <a:t>：</a:t>
            </a:r>
            <a:r>
              <a:rPr lang="en-US" altLang="ja-JP" sz="1200" dirty="0" smtClean="0"/>
              <a:t>45</a:t>
            </a:r>
            <a:r>
              <a:rPr lang="ja-JP" altLang="en-US" sz="1200" dirty="0"/>
              <a:t>　イタリアンレストラン「</a:t>
            </a:r>
            <a:r>
              <a:rPr lang="ja-JP" altLang="en-US" sz="1200" dirty="0" err="1"/>
              <a:t>ぱぴ</a:t>
            </a:r>
            <a:r>
              <a:rPr lang="ja-JP" altLang="en-US" sz="1200" dirty="0"/>
              <a:t>ハウス川崎店</a:t>
            </a:r>
            <a:r>
              <a:rPr lang="ja-JP" altLang="en-US" sz="1200" dirty="0" smtClean="0"/>
              <a:t>」集合　　　　　受付開始</a:t>
            </a:r>
            <a:endParaRPr lang="ja-JP" altLang="en-US" sz="1200" dirty="0"/>
          </a:p>
          <a:p>
            <a:r>
              <a:rPr lang="ja-JP" altLang="en-US" sz="1200" dirty="0"/>
              <a:t> 　</a:t>
            </a:r>
            <a:r>
              <a:rPr lang="en-US" altLang="ja-JP" sz="1200" dirty="0" smtClean="0"/>
              <a:t>18</a:t>
            </a:r>
            <a:r>
              <a:rPr lang="ja-JP" altLang="en-US" sz="1200" dirty="0" smtClean="0"/>
              <a:t>：</a:t>
            </a:r>
            <a:r>
              <a:rPr lang="en-US" altLang="ja-JP" sz="1200" dirty="0"/>
              <a:t>00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北原の水車</a:t>
            </a:r>
            <a:r>
              <a:rPr lang="en-US" altLang="ja-JP" sz="1200" dirty="0" smtClean="0"/>
              <a:t>1</a:t>
            </a:r>
            <a:r>
              <a:rPr lang="ja-JP" altLang="en-US" sz="1200" dirty="0" smtClean="0"/>
              <a:t>号機イルミネーション点灯見学</a:t>
            </a:r>
            <a:endParaRPr lang="ja-JP" altLang="en-US" sz="1200" dirty="0"/>
          </a:p>
          <a:p>
            <a:r>
              <a:rPr lang="ja-JP" altLang="en-US" sz="1200" dirty="0"/>
              <a:t> 　　↓</a:t>
            </a:r>
          </a:p>
          <a:p>
            <a:r>
              <a:rPr lang="ja-JP" altLang="en-US" sz="1200" dirty="0"/>
              <a:t> 　</a:t>
            </a:r>
            <a:r>
              <a:rPr lang="en-US" altLang="ja-JP" sz="1200" dirty="0" smtClean="0"/>
              <a:t>18</a:t>
            </a:r>
            <a:r>
              <a:rPr lang="ja-JP" altLang="en-US" sz="1200" dirty="0" smtClean="0"/>
              <a:t>：</a:t>
            </a:r>
            <a:r>
              <a:rPr lang="en-US" altLang="ja-JP" sz="1200" dirty="0"/>
              <a:t>1</a:t>
            </a:r>
            <a:r>
              <a:rPr lang="en-US" altLang="ja-JP" sz="1200" dirty="0" smtClean="0"/>
              <a:t>0</a:t>
            </a:r>
            <a:r>
              <a:rPr lang="ja-JP" altLang="en-US" sz="1200" dirty="0"/>
              <a:t>　イタリアンレストラン「</a:t>
            </a:r>
            <a:r>
              <a:rPr lang="ja-JP" altLang="en-US" sz="1200" dirty="0" err="1"/>
              <a:t>ぱぴ</a:t>
            </a:r>
            <a:r>
              <a:rPr lang="ja-JP" altLang="en-US" sz="1200" dirty="0"/>
              <a:t>ハウス川崎店</a:t>
            </a:r>
            <a:r>
              <a:rPr lang="ja-JP" altLang="en-US" sz="1200" dirty="0" smtClean="0"/>
              <a:t>」にて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趣旨説明、参加者自己紹介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薪釜のピザ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　　　地元の食材を生かしたクリスマス料理　</a:t>
            </a:r>
            <a:endParaRPr lang="ja-JP" altLang="en-US" sz="1200" dirty="0"/>
          </a:p>
          <a:p>
            <a:r>
              <a:rPr lang="ja-JP" altLang="en-US" sz="1200" dirty="0" smtClean="0"/>
              <a:t> </a:t>
            </a:r>
            <a:r>
              <a:rPr lang="ja-JP" altLang="en-US" sz="1200" dirty="0"/>
              <a:t>　</a:t>
            </a:r>
            <a:r>
              <a:rPr lang="ja-JP" altLang="en-US" sz="1200" dirty="0" smtClean="0"/>
              <a:t>　</a:t>
            </a:r>
            <a:endParaRPr lang="ja-JP" altLang="en-US" sz="1200" dirty="0"/>
          </a:p>
          <a:p>
            <a:r>
              <a:rPr lang="ja-JP" altLang="en-US" sz="1200" dirty="0"/>
              <a:t> 　　</a:t>
            </a:r>
            <a:r>
              <a:rPr lang="ja-JP" altLang="en-US" sz="1200" dirty="0" smtClean="0"/>
              <a:t>　　　　　参加者同士で交流を楽しんでいただきます。</a:t>
            </a:r>
            <a:endParaRPr lang="ja-JP" altLang="en-US" sz="1200" dirty="0"/>
          </a:p>
          <a:p>
            <a:r>
              <a:rPr lang="ja-JP" altLang="en-US" sz="1200" dirty="0"/>
              <a:t> 　　↓</a:t>
            </a:r>
          </a:p>
          <a:p>
            <a:r>
              <a:rPr lang="ja-JP" altLang="en-US" sz="1200" dirty="0"/>
              <a:t> 　</a:t>
            </a:r>
            <a:r>
              <a:rPr lang="en-US" altLang="ja-JP" sz="1200" dirty="0"/>
              <a:t>20</a:t>
            </a:r>
            <a:r>
              <a:rPr lang="ja-JP" altLang="en-US" sz="1200" dirty="0" smtClean="0"/>
              <a:t>：</a:t>
            </a:r>
            <a:r>
              <a:rPr lang="en-US" altLang="ja-JP" sz="1200" dirty="0" smtClean="0"/>
              <a:t>00</a:t>
            </a:r>
            <a:r>
              <a:rPr lang="ja-JP" altLang="en-US" sz="1200" dirty="0" smtClean="0"/>
              <a:t>　終了・解散</a:t>
            </a:r>
            <a:r>
              <a:rPr lang="ja-JP" altLang="en-US" sz="1200" dirty="0"/>
              <a:t>　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-159692" y="113216"/>
            <a:ext cx="2741125" cy="1227070"/>
            <a:chOff x="-196209" y="139445"/>
            <a:chExt cx="2741125" cy="1227070"/>
          </a:xfrm>
        </p:grpSpPr>
        <p:sp>
          <p:nvSpPr>
            <p:cNvPr id="5" name="爆発 1 4"/>
            <p:cNvSpPr/>
            <p:nvPr/>
          </p:nvSpPr>
          <p:spPr>
            <a:xfrm rot="20956526">
              <a:off x="-196209" y="139445"/>
              <a:ext cx="2442093" cy="1227070"/>
            </a:xfrm>
            <a:prstGeom prst="irregularSeal1">
              <a:avLst/>
            </a:prstGeom>
            <a:solidFill>
              <a:srgbClr val="FFC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 rot="20581564">
              <a:off x="315063" y="382050"/>
              <a:ext cx="222985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n w="18415" cmpd="sng">
                    <a:noFill/>
                    <a:prstDash val="solid"/>
                  </a:ln>
                  <a:latin typeface="ＤＦＧPOP1体W3" panose="040B0300010101010101" pitchFamily="50" charset="-128"/>
                  <a:ea typeface="ＤＦＧPOP1体W3" panose="040B0300010101010101" pitchFamily="50" charset="-128"/>
                </a:rPr>
                <a:t>参加者募集</a:t>
              </a:r>
              <a:endParaRPr kumimoji="1" lang="ja-JP" altLang="en-US" sz="2000" dirty="0">
                <a:ln w="18415" cmpd="sng">
                  <a:noFill/>
                  <a:prstDash val="solid"/>
                </a:ln>
                <a:latin typeface="ＤＦＧPOP1体W3" panose="040B0300010101010101" pitchFamily="50" charset="-128"/>
                <a:ea typeface="ＤＦＧPOP1体W3" panose="040B0300010101010101" pitchFamily="50" charset="-128"/>
              </a:endParaRPr>
            </a:p>
          </p:txBody>
        </p:sp>
      </p:grpSp>
      <p:sp>
        <p:nvSpPr>
          <p:cNvPr id="7" name="正方形/長方形 6"/>
          <p:cNvSpPr/>
          <p:nvPr/>
        </p:nvSpPr>
        <p:spPr>
          <a:xfrm>
            <a:off x="1067387" y="593821"/>
            <a:ext cx="66602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ＤＦＰ太丸ゴシック体" pitchFamily="50" charset="-128"/>
                <a:ea typeface="ＤＦＰ太丸ゴシック体" pitchFamily="50" charset="-128"/>
              </a:rPr>
              <a:t>　</a:t>
            </a:r>
            <a:r>
              <a:rPr lang="ja-JP" altLang="en-US" sz="2800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ＤＦＰ太丸ゴシック体" pitchFamily="50" charset="-128"/>
                <a:ea typeface="ＤＦＰ太丸ゴシック体" pitchFamily="50" charset="-128"/>
              </a:rPr>
              <a:t>川崎町の自然エネルギーを体験しよう！　　</a:t>
            </a:r>
            <a:endParaRPr lang="en-US" altLang="ja-JP" sz="2800" dirty="0" smtClean="0">
              <a:ln w="3175" cmpd="sng">
                <a:noFill/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ＤＦＰ太丸ゴシック体" pitchFamily="50" charset="-128"/>
              <a:ea typeface="ＤＦＰ太丸ゴシック体" pitchFamily="50" charset="-128"/>
            </a:endParaRPr>
          </a:p>
          <a:p>
            <a:r>
              <a:rPr lang="ja-JP" altLang="en-US" sz="3200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ＤＦＰ太丸ゴシック体" pitchFamily="50" charset="-128"/>
                <a:ea typeface="ＤＦＰ太丸ゴシック体" pitchFamily="50" charset="-128"/>
              </a:rPr>
              <a:t>　　「北原の水車　と　薪釜ピザ、</a:t>
            </a:r>
            <a:endParaRPr lang="ja-JP" altLang="en-US" sz="3200" dirty="0">
              <a:ln w="3175" cmpd="sng">
                <a:noFill/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ＤＦＰ太丸ゴシック体" pitchFamily="50" charset="-128"/>
              <a:ea typeface="ＤＦＰ太丸ゴシック体" pitchFamily="50" charset="-128"/>
            </a:endParaRPr>
          </a:p>
          <a:p>
            <a:r>
              <a:rPr lang="ja-JP" altLang="en-US" sz="3200" dirty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ＤＦＰ太丸ゴシック体" pitchFamily="50" charset="-128"/>
                <a:ea typeface="ＤＦＰ太丸ゴシック体" pitchFamily="50" charset="-128"/>
              </a:rPr>
              <a:t> 　</a:t>
            </a:r>
            <a:r>
              <a:rPr lang="ja-JP" altLang="en-US" sz="3200" dirty="0" smtClean="0">
                <a:ln w="3175" cmpd="sng">
                  <a:noFill/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ＤＦＰ太丸ゴシック体" pitchFamily="50" charset="-128"/>
                <a:ea typeface="ＤＦＰ太丸ゴシック体" pitchFamily="50" charset="-128"/>
              </a:rPr>
              <a:t>　　薪ストーブでクリスマス会♪」</a:t>
            </a:r>
            <a:endParaRPr lang="en-US" altLang="ja-JP" sz="3200" dirty="0" smtClean="0">
              <a:ln w="3175" cmpd="sng">
                <a:noFill/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ＤＦＰ太丸ゴシック体" pitchFamily="50" charset="-128"/>
              <a:ea typeface="ＤＦＰ太丸ゴシック体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63610" y="3742337"/>
            <a:ext cx="4914218" cy="27494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  <a:spcAft>
                <a:spcPts val="300"/>
              </a:spcAft>
            </a:pPr>
            <a:r>
              <a:rPr lang="ja-JP" altLang="en-US" sz="1400" dirty="0" smtClean="0"/>
              <a:t>■</a:t>
            </a:r>
            <a:r>
              <a:rPr lang="ja-JP" altLang="en-US" sz="1400" dirty="0"/>
              <a:t>日時：</a:t>
            </a:r>
            <a:r>
              <a:rPr lang="en-US" altLang="ja-JP" sz="1400" dirty="0"/>
              <a:t>2014</a:t>
            </a:r>
            <a:r>
              <a:rPr lang="ja-JP" altLang="en-US" sz="1400" dirty="0"/>
              <a:t>年</a:t>
            </a:r>
            <a:r>
              <a:rPr lang="en-US" altLang="ja-JP" sz="3200" b="1" dirty="0" smtClean="0"/>
              <a:t>1</a:t>
            </a:r>
            <a:r>
              <a:rPr lang="en-US" altLang="ja-JP" sz="3200" b="1" dirty="0"/>
              <a:t>2</a:t>
            </a:r>
            <a:r>
              <a:rPr lang="ja-JP" altLang="en-US" sz="1400" dirty="0" smtClean="0"/>
              <a:t>月</a:t>
            </a:r>
            <a:r>
              <a:rPr lang="en-US" altLang="ja-JP" sz="3600" b="1" dirty="0" smtClean="0"/>
              <a:t>10</a:t>
            </a:r>
            <a:r>
              <a:rPr lang="ja-JP" altLang="en-US" sz="1400" dirty="0" smtClean="0"/>
              <a:t>日</a:t>
            </a:r>
            <a:r>
              <a:rPr lang="ja-JP" altLang="en-US" sz="1400" dirty="0" smtClean="0"/>
              <a:t>（</a:t>
            </a:r>
            <a:r>
              <a:rPr lang="ja-JP" altLang="en-US" sz="1400" dirty="0"/>
              <a:t>木</a:t>
            </a:r>
            <a:r>
              <a:rPr lang="ja-JP" altLang="en-US" sz="1400" dirty="0" smtClean="0"/>
              <a:t>）</a:t>
            </a:r>
            <a:r>
              <a:rPr lang="en-US" altLang="ja-JP" sz="2000" b="1" dirty="0"/>
              <a:t>18</a:t>
            </a:r>
            <a:r>
              <a:rPr lang="ja-JP" altLang="en-US" sz="2000" b="1" dirty="0" smtClean="0"/>
              <a:t>：</a:t>
            </a:r>
            <a:r>
              <a:rPr lang="en-US" altLang="ja-JP" sz="2000" b="1" dirty="0"/>
              <a:t>00</a:t>
            </a:r>
            <a:r>
              <a:rPr lang="ja-JP" altLang="en-US" sz="2000" b="1" dirty="0" smtClean="0"/>
              <a:t>～</a:t>
            </a:r>
            <a:r>
              <a:rPr lang="en-US" altLang="ja-JP" sz="2000" b="1" dirty="0"/>
              <a:t>20</a:t>
            </a:r>
            <a:r>
              <a:rPr lang="ja-JP" altLang="en-US" sz="2000" b="1" dirty="0" smtClean="0"/>
              <a:t>：</a:t>
            </a:r>
            <a:r>
              <a:rPr lang="en-US" altLang="ja-JP" sz="2000" b="1" dirty="0"/>
              <a:t>0</a:t>
            </a:r>
            <a:r>
              <a:rPr lang="en-US" altLang="ja-JP" sz="2000" b="1" dirty="0" smtClean="0"/>
              <a:t>0</a:t>
            </a:r>
            <a:r>
              <a:rPr lang="ja-JP" altLang="en-US" sz="1100" dirty="0"/>
              <a:t>（予定</a:t>
            </a:r>
            <a:r>
              <a:rPr lang="ja-JP" altLang="en-US" sz="1100" dirty="0" smtClean="0"/>
              <a:t>）</a:t>
            </a:r>
            <a:endParaRPr lang="ja-JP" altLang="en-US" sz="1100" dirty="0"/>
          </a:p>
          <a:p>
            <a:pPr>
              <a:spcAft>
                <a:spcPts val="300"/>
              </a:spcAft>
            </a:pPr>
            <a:r>
              <a:rPr lang="ja-JP" altLang="en-US" sz="1400" dirty="0" smtClean="0"/>
              <a:t>■講師：</a:t>
            </a:r>
            <a:endParaRPr lang="en-US" altLang="ja-JP" sz="1400" dirty="0" smtClean="0"/>
          </a:p>
          <a:p>
            <a:pPr>
              <a:spcAft>
                <a:spcPts val="300"/>
              </a:spcAft>
            </a:pPr>
            <a:r>
              <a:rPr lang="ja-JP" altLang="en-US" sz="1400" dirty="0" smtClean="0"/>
              <a:t>　　・ＮＰＯ法人川崎の資源をいかす会</a:t>
            </a:r>
          </a:p>
          <a:p>
            <a:pPr>
              <a:spcAft>
                <a:spcPts val="300"/>
              </a:spcAft>
            </a:pPr>
            <a:r>
              <a:rPr lang="ja-JP" altLang="en-US" sz="1400" dirty="0" smtClean="0"/>
              <a:t>■集合・体験場所：</a:t>
            </a:r>
            <a:r>
              <a:rPr lang="zh-TW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宮城県柴田郡</a:t>
            </a:r>
            <a:r>
              <a:rPr lang="zh-TW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川崎町前川</a:t>
            </a:r>
            <a:r>
              <a:rPr lang="zh-TW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字北原</a:t>
            </a:r>
            <a:r>
              <a:rPr lang="en-US" altLang="zh-TW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22-9 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 　　・川崎町「北原の水車</a:t>
            </a:r>
            <a:r>
              <a:rPr lang="en-US" altLang="ja-JP" sz="1400" dirty="0" smtClean="0"/>
              <a:t>1</a:t>
            </a:r>
            <a:r>
              <a:rPr lang="ja-JP" altLang="en-US" sz="1400" dirty="0" smtClean="0"/>
              <a:t>号機」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 　　</a:t>
            </a:r>
            <a:r>
              <a:rPr lang="ja-JP" altLang="en-US" sz="1400" dirty="0"/>
              <a:t>・</a:t>
            </a:r>
            <a:r>
              <a:rPr lang="ja-JP" altLang="en-US" sz="1400" dirty="0" smtClean="0"/>
              <a:t>イタリアンレストラン「</a:t>
            </a:r>
            <a:r>
              <a:rPr lang="ja-JP" altLang="en-US" sz="1400" dirty="0" err="1" smtClean="0"/>
              <a:t>ぱぴ</a:t>
            </a:r>
            <a:r>
              <a:rPr lang="ja-JP" altLang="en-US" sz="1400" dirty="0"/>
              <a:t>ハウス</a:t>
            </a:r>
            <a:r>
              <a:rPr lang="ja-JP" altLang="en-US" sz="1400" dirty="0" smtClean="0"/>
              <a:t>川崎店」</a:t>
            </a:r>
            <a:endParaRPr lang="en-US" altLang="ja-JP" sz="1400" dirty="0" smtClean="0"/>
          </a:p>
          <a:p>
            <a:pPr>
              <a:spcAft>
                <a:spcPts val="300"/>
              </a:spcAft>
            </a:pPr>
            <a:r>
              <a:rPr lang="en-US" altLang="ja-JP" sz="1400" dirty="0"/>
              <a:t> </a:t>
            </a:r>
            <a:r>
              <a:rPr lang="en-US" altLang="ja-JP" sz="1400" dirty="0" smtClean="0"/>
              <a:t>     ※</a:t>
            </a:r>
            <a:r>
              <a:rPr lang="ja-JP" altLang="en-US" sz="1400" dirty="0" smtClean="0"/>
              <a:t>地図は裏面にあります。</a:t>
            </a:r>
            <a:endParaRPr lang="ja-JP" altLang="en-US" sz="1400" dirty="0"/>
          </a:p>
          <a:p>
            <a:pPr>
              <a:spcAft>
                <a:spcPts val="300"/>
              </a:spcAft>
            </a:pPr>
            <a:r>
              <a:rPr lang="ja-JP" altLang="en-US" sz="1400" dirty="0"/>
              <a:t>■定員：</a:t>
            </a:r>
            <a:r>
              <a:rPr lang="en-US" altLang="ja-JP" sz="1400" dirty="0"/>
              <a:t>20</a:t>
            </a:r>
            <a:r>
              <a:rPr lang="ja-JP" altLang="en-US" sz="1400" dirty="0"/>
              <a:t>名（先着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>
              <a:spcAft>
                <a:spcPts val="300"/>
              </a:spcAft>
            </a:pPr>
            <a:r>
              <a:rPr lang="ja-JP" altLang="en-US" sz="1400" dirty="0" smtClean="0"/>
              <a:t>■</a:t>
            </a:r>
            <a:r>
              <a:rPr lang="ja-JP" altLang="en-US" sz="1400" dirty="0"/>
              <a:t>参加費</a:t>
            </a:r>
            <a:r>
              <a:rPr lang="ja-JP" altLang="en-US" sz="1400" dirty="0" smtClean="0"/>
              <a:t>：</a:t>
            </a:r>
            <a:r>
              <a:rPr lang="en-US" altLang="ja-JP" sz="1400" dirty="0" smtClean="0"/>
              <a:t>2,000</a:t>
            </a:r>
            <a:r>
              <a:rPr lang="ja-JP" altLang="en-US" sz="1400" dirty="0"/>
              <a:t>円（食事代</a:t>
            </a:r>
            <a:r>
              <a:rPr lang="ja-JP" altLang="en-US" sz="1400" dirty="0" smtClean="0"/>
              <a:t>・</a:t>
            </a:r>
            <a:r>
              <a:rPr lang="ja-JP" altLang="en-US" sz="1400" dirty="0"/>
              <a:t>税</a:t>
            </a:r>
            <a:r>
              <a:rPr lang="ja-JP" altLang="en-US" sz="1400" dirty="0" smtClean="0"/>
              <a:t>込）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endParaRPr lang="ja-JP" altLang="en-US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5118736" y="5201905"/>
            <a:ext cx="3845752" cy="132343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■参加申し込み：以下の項目をご連絡ください。</a:t>
            </a:r>
            <a:endParaRPr lang="en-US" altLang="ja-JP" sz="1200" dirty="0" smtClean="0"/>
          </a:p>
          <a:p>
            <a:r>
              <a:rPr lang="ja-JP" altLang="en-US" sz="1200" dirty="0" smtClean="0"/>
              <a:t>　　①氏名　②連絡先（電話番号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携帯推奨）　</a:t>
            </a:r>
            <a:endParaRPr lang="en-US" altLang="ja-JP" sz="1200" dirty="0"/>
          </a:p>
          <a:p>
            <a:r>
              <a:rPr lang="ja-JP" altLang="en-US" sz="1200" dirty="0" smtClean="0"/>
              <a:t>　　③メールアドレス　④ご所属　　</a:t>
            </a:r>
            <a:endParaRPr lang="en-US" altLang="ja-JP" sz="1200" dirty="0" smtClean="0"/>
          </a:p>
          <a:p>
            <a:r>
              <a:rPr lang="en-US" altLang="ja-JP" sz="1100" b="1" dirty="0" smtClean="0"/>
              <a:t>■</a:t>
            </a:r>
            <a:r>
              <a:rPr lang="ja-JP" altLang="en-US" sz="1100" b="1" dirty="0" smtClean="0"/>
              <a:t>申込</a:t>
            </a:r>
            <a:r>
              <a:rPr lang="ja-JP" altLang="en-US" sz="1100" b="1" dirty="0"/>
              <a:t>先</a:t>
            </a:r>
            <a:r>
              <a:rPr lang="ja-JP" altLang="en-US" sz="1100" b="1" dirty="0" smtClean="0"/>
              <a:t>（公財）みやぎ・環境とくらし・ネットワーク　（</a:t>
            </a:r>
            <a:r>
              <a:rPr lang="en-US" altLang="ja-JP" sz="1100" b="1" dirty="0" smtClean="0"/>
              <a:t>MELON</a:t>
            </a:r>
            <a:r>
              <a:rPr lang="ja-JP" altLang="en-US" sz="1100" b="1" dirty="0" smtClean="0"/>
              <a:t>）</a:t>
            </a:r>
            <a:endParaRPr lang="en-US" altLang="ja-JP" sz="1100" b="1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電話：０２２－２７６－５１１８　メール：</a:t>
            </a:r>
            <a:r>
              <a:rPr lang="en-US" altLang="ja-JP" sz="1100" dirty="0" smtClean="0">
                <a:hlinkClick r:id="rId5"/>
              </a:rPr>
              <a:t>melon@miyagi.jpn.org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当日連絡先：</a:t>
            </a:r>
            <a:r>
              <a:rPr lang="en-US" altLang="ja-JP" sz="1100" dirty="0" smtClean="0"/>
              <a:t>090-1377-8867</a:t>
            </a:r>
            <a:r>
              <a:rPr lang="ja-JP" altLang="en-US" sz="1100" dirty="0" smtClean="0"/>
              <a:t>　</a:t>
            </a:r>
            <a:r>
              <a:rPr lang="en-US" altLang="ja-JP" sz="1100" dirty="0" smtClean="0"/>
              <a:t>	</a:t>
            </a:r>
            <a:r>
              <a:rPr lang="ja-JP" altLang="en-US" sz="1100" dirty="0" smtClean="0"/>
              <a:t>担当：菅田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〒</a:t>
            </a:r>
            <a:r>
              <a:rPr lang="en-US" altLang="ja-JP" sz="1100" dirty="0" smtClean="0"/>
              <a:t>981-0933</a:t>
            </a:r>
            <a:r>
              <a:rPr lang="ja-JP" altLang="en-US" sz="1100" dirty="0" smtClean="0"/>
              <a:t>　仙台市青葉区柏木</a:t>
            </a:r>
            <a:r>
              <a:rPr lang="en-US" altLang="ja-JP" sz="1100" dirty="0" smtClean="0"/>
              <a:t>1-2-45</a:t>
            </a:r>
            <a:r>
              <a:rPr lang="ja-JP" altLang="en-US" sz="1100" dirty="0" smtClean="0"/>
              <a:t>フォレスト仙台</a:t>
            </a:r>
            <a:r>
              <a:rPr lang="en-US" altLang="ja-JP" sz="1100" dirty="0" smtClean="0"/>
              <a:t>5F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665" y="5265825"/>
            <a:ext cx="576063" cy="420526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163610" y="2134161"/>
            <a:ext cx="4892183" cy="124649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 smtClean="0">
                <a:effectLst/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自然</a:t>
            </a:r>
            <a:r>
              <a:rPr lang="ja-JP" altLang="en-US" sz="1200" dirty="0" smtClean="0">
                <a:effectLst/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エネルギーを使ったクリスマス会を行います。食とエネルギーの自給自足を</a:t>
            </a:r>
            <a:r>
              <a:rPr lang="ja-JP" altLang="en-US" sz="1200" dirty="0" smtClean="0">
                <a:effectLst/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目指し「</a:t>
            </a:r>
            <a:r>
              <a:rPr lang="ja-JP" altLang="en-US" sz="1200" dirty="0" smtClean="0">
                <a:effectLst/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北原の水車</a:t>
            </a:r>
            <a:r>
              <a:rPr lang="en-US" altLang="ja-JP" sz="1200" dirty="0" smtClean="0">
                <a:effectLst/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1</a:t>
            </a:r>
            <a:r>
              <a:rPr lang="ja-JP" altLang="en-US" sz="1200" dirty="0" smtClean="0">
                <a:effectLst/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号機</a:t>
            </a:r>
            <a:r>
              <a:rPr lang="ja-JP" altLang="en-US" sz="1200" smtClean="0">
                <a:effectLst/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」でおこした</a:t>
            </a:r>
            <a:r>
              <a:rPr lang="ja-JP" altLang="en-US" sz="1200" dirty="0" smtClean="0">
                <a:effectLst/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電気でイルミネーションを点灯したり、併設の</a:t>
            </a:r>
            <a:r>
              <a:rPr lang="ja-JP" altLang="en-US" sz="1200" dirty="0" smtClean="0"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カフェ</a:t>
            </a:r>
            <a:r>
              <a:rPr lang="ja-JP" altLang="en-US" sz="1200" smtClean="0"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で</a:t>
            </a:r>
            <a:r>
              <a:rPr lang="ja-JP" altLang="en-US" sz="1200" smtClean="0"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薪窯ピザ</a:t>
            </a:r>
            <a:r>
              <a:rPr lang="ja-JP" altLang="en-US" sz="1200" dirty="0" smtClean="0"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、薪ストーブを体験していただきます。川崎</a:t>
            </a:r>
            <a:r>
              <a:rPr lang="ja-JP" altLang="en-US" sz="1200" dirty="0" smtClean="0">
                <a:effectLst/>
                <a:latin typeface="ＤＦＰ太丸ゴシック体" panose="020F0800010101010101" pitchFamily="50" charset="-128"/>
                <a:ea typeface="ＤＦＰ太丸ゴシック体" panose="020F0800010101010101" pitchFamily="50" charset="-128"/>
              </a:rPr>
              <a:t>町の豊かな食、風土に触れて、味わい、体験して、日々の疲れを癒しませんか？</a:t>
            </a:r>
            <a:endParaRPr lang="ja-JP" altLang="en-US" sz="1200" dirty="0">
              <a:latin typeface="ＤＦＰ太丸ゴシック体" panose="020F0800010101010101" pitchFamily="50" charset="-128"/>
              <a:ea typeface="ＤＦＰ太丸ゴシック体" panose="020F0800010101010101" pitchFamily="50" charset="-128"/>
            </a:endParaRPr>
          </a:p>
        </p:txBody>
      </p:sp>
      <p:pic>
        <p:nvPicPr>
          <p:cNvPr id="1030" name="Picture 6" descr="C:\Users\melon07\AppData\Local\Microsoft\Windows\Temporary Internet Files\Content.IE5\WZNR13IS\MC90041224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834" y="5189171"/>
            <a:ext cx="1419338" cy="152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elon07\AppData\Local\Microsoft\Windows\Temporary Internet Files\Content.IE5\KXBWO37E\MC90044623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781" y="623806"/>
            <a:ext cx="733349" cy="171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15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501629"/>
            <a:ext cx="7967177" cy="559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19" y="1196752"/>
            <a:ext cx="190977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4016"/>
            <a:ext cx="158417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869160"/>
            <a:ext cx="2232248" cy="167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218" y="3076414"/>
            <a:ext cx="2198307" cy="164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72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111</Words>
  <Application>Microsoft Office PowerPoint</Application>
  <PresentationFormat>画面に合わせる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hiroshige</dc:creator>
  <cp:lastModifiedBy>melon07</cp:lastModifiedBy>
  <cp:revision>26</cp:revision>
  <cp:lastPrinted>2014-10-31T05:25:40Z</cp:lastPrinted>
  <dcterms:created xsi:type="dcterms:W3CDTF">2014-10-02T01:37:44Z</dcterms:created>
  <dcterms:modified xsi:type="dcterms:W3CDTF">2015-11-20T00:55:07Z</dcterms:modified>
</cp:coreProperties>
</file>